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3F1FBF3-01D9-437C-A848-30DC00734B5E}" type="datetimeFigureOut">
              <a:rPr lang="fa-IR" smtClean="0"/>
              <a:pPr/>
              <a:t>07/27/1435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8516410-1319-4673-AE26-5546833FD3EB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177101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a-IR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33736C3-2650-40A3-B51E-D52535B74C0B}" type="slidenum">
              <a:rPr lang="fa-IR" altLang="en-US" smtClean="0">
                <a:solidFill>
                  <a:prstClr val="black"/>
                </a:solidFill>
              </a:rPr>
              <a:pPr/>
              <a:t>2</a:t>
            </a:fld>
            <a:endParaRPr lang="fa-IR" altLang="en-US" smtClean="0">
              <a:solidFill>
                <a:prstClr val="black"/>
              </a:solidFill>
            </a:endParaRPr>
          </a:p>
        </p:txBody>
      </p:sp>
      <p:sp>
        <p:nvSpPr>
          <p:cNvPr id="13317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fa-IR" altLang="en-US" smtClean="0">
                <a:solidFill>
                  <a:prstClr val="black"/>
                </a:solidFill>
              </a:rPr>
              <a:t>دبيرخانه هم انديشي تخصصي صاحبنظران درمان كشور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1"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algn="r" rtl="1">
                <a:defRPr/>
              </a:pPr>
              <a:endParaRPr lang="en-US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r" rtl="1" fontAlgn="base">
                <a:spcBef>
                  <a:spcPct val="0"/>
                </a:spcBef>
                <a:spcAft>
                  <a:spcPct val="0"/>
                </a:spcAft>
              </a:pPr>
              <a:endParaRPr lang="fa-IR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rtl="1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6" descr="C:\Users\mirzaei\Desktop\iran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35888" y="63500"/>
            <a:ext cx="1300162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" descr="C:\Users\mirzaei\Desktop\معاونت درمان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263" y="63500"/>
            <a:ext cx="827087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ct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B Titr" panose="00000700000000000000" pitchFamily="2" charset="-78"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  <a:cs typeface="B Nazanin" panose="00000400000000000000" pitchFamily="2" charset="-78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4956D7F-D1DE-4832-89E4-C159ED62F57C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5863344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65125" indent="-255588" algn="just">
              <a:buFont typeface="Wingdings" panose="05000000000000000000" pitchFamily="2" charset="2"/>
              <a:buChar char="ü"/>
              <a:defRPr>
                <a:cs typeface="B Nazanin" panose="00000400000000000000" pitchFamily="2" charset="-78"/>
              </a:defRPr>
            </a:lvl1pPr>
            <a:lvl2pPr marL="620713" indent="-228600" algn="just">
              <a:buFont typeface="Wingdings" panose="05000000000000000000" pitchFamily="2" charset="2"/>
              <a:buChar char="ü"/>
              <a:defRPr>
                <a:cs typeface="B Nazanin" panose="00000400000000000000" pitchFamily="2" charset="-78"/>
              </a:defRPr>
            </a:lvl2pPr>
            <a:lvl3pPr marL="858838" indent="-228600" algn="just">
              <a:buFont typeface="Wingdings" panose="05000000000000000000" pitchFamily="2" charset="2"/>
              <a:buChar char="ü"/>
              <a:defRPr>
                <a:cs typeface="B Nazanin" panose="00000400000000000000" pitchFamily="2" charset="-78"/>
              </a:defRPr>
            </a:lvl3pPr>
            <a:lvl4pPr marL="1143000" indent="-228600" algn="just">
              <a:buFont typeface="Wingdings" panose="05000000000000000000" pitchFamily="2" charset="2"/>
              <a:buChar char="ü"/>
              <a:defRPr>
                <a:cs typeface="B Nazanin" panose="00000400000000000000" pitchFamily="2" charset="-78"/>
              </a:defRPr>
            </a:lvl4pPr>
            <a:lvl5pPr marL="1371600" indent="-228600" algn="just">
              <a:buFont typeface="Wingdings" panose="05000000000000000000" pitchFamily="2" charset="2"/>
              <a:buChar char="ü"/>
              <a:defRPr>
                <a:cs typeface="B Nazanin" panose="00000400000000000000" pitchFamily="2" charset="-78"/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99592" y="274638"/>
            <a:ext cx="6912768" cy="1143000"/>
          </a:xfrm>
        </p:spPr>
        <p:txBody>
          <a:bodyPr rtlCol="0"/>
          <a:lstStyle>
            <a:lvl1pPr algn="ctr">
              <a:defRPr>
                <a:cs typeface="B Titr" panose="00000700000000000000" pitchFamily="2" charset="-78"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9E223-B271-4B01-87D2-C1BBB6EFE20D}" type="slidenum">
              <a:rPr lang="fa-I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6077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rtl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rtl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A9A7DE4-EABF-4542-9EEA-10456035DC14}" type="slidenum">
              <a:rPr lang="fa-IR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70669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88C5738-0B04-45FD-8F1F-3AA4A5143089}" type="slidenum">
              <a:rPr lang="fa-IR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72345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  <a:extLst/>
          </a:lstStyle>
          <a:p>
            <a:pPr algn="r" rtl="1" fontAlgn="base">
              <a:spcBef>
                <a:spcPct val="0"/>
              </a:spcBef>
              <a:spcAft>
                <a:spcPct val="0"/>
              </a:spcAft>
              <a:defRPr/>
            </a:pPr>
            <a:fld id="{7D2706DD-9BE7-4B3D-97F8-7582EAC01F98}" type="datetime8">
              <a:rPr lang="fa-IR">
                <a:solidFill>
                  <a:prstClr val="black"/>
                </a:solidFill>
              </a:rPr>
              <a:pPr algn="r" rtl="1" fontAlgn="base">
                <a:spcBef>
                  <a:spcPct val="0"/>
                </a:spcBef>
                <a:spcAft>
                  <a:spcPct val="0"/>
                </a:spcAft>
                <a:defRPr/>
              </a:pPr>
              <a:t>مه 26، 14</a:t>
            </a:fld>
            <a:endParaRPr lang="fa-IR">
              <a:solidFill>
                <a:prstClr val="black"/>
              </a:solidFill>
            </a:endParaRP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5ABA9DB-DDA6-4AE7-AC79-DC265587495D}" type="slidenum">
              <a:rPr lang="fa-I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9064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  <a:extLst/>
          </a:lstStyle>
          <a:p>
            <a:pPr algn="r" rtl="1" fontAlgn="base">
              <a:spcBef>
                <a:spcPct val="0"/>
              </a:spcBef>
              <a:spcAft>
                <a:spcPct val="0"/>
              </a:spcAft>
              <a:defRPr/>
            </a:pPr>
            <a:fld id="{89703EA1-7D5F-4418-9262-B1BAF78FAD1A}" type="datetime8">
              <a:rPr lang="fa-IR">
                <a:solidFill>
                  <a:prstClr val="white"/>
                </a:solidFill>
              </a:rPr>
              <a:pPr algn="r" rtl="1" fontAlgn="base">
                <a:spcBef>
                  <a:spcPct val="0"/>
                </a:spcBef>
                <a:spcAft>
                  <a:spcPct val="0"/>
                </a:spcAft>
                <a:defRPr/>
              </a:pPr>
              <a:t>مه 26، 14</a:t>
            </a:fld>
            <a:endParaRPr lang="fa-IR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  <a:extLst/>
          </a:lstStyle>
          <a:p>
            <a:pPr algn="r" rt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a-IR">
                <a:solidFill>
                  <a:prstClr val="white"/>
                </a:solidFill>
              </a:rPr>
              <a:t>دبيرخانه هم انديشي تخصصي صاحبنظران درمان كشور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FF6E054-E1DC-4E5F-9CDB-A1E7A2006550}" type="slidenum">
              <a:rPr lang="fa-IR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26799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BD165-DFCC-4E06-9B3A-FEF2553FE334}" type="slidenum">
              <a:rPr lang="fa-I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81279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1CF6B69-1952-41C7-AD25-40CF85022A91}" type="slidenum">
              <a:rPr lang="fa-I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13372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algn="r" rtl="1"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fa-IR">
              <a:solidFill>
                <a:prstClr val="white"/>
              </a:solidFill>
              <a:latin typeface="Arial" pitchFamily="34" charset="0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1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rtl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rtl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E861F46-40D3-48EA-BDDA-34DE52913917}" type="slidenum">
              <a:rPr lang="fa-IR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81927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540B3-15E9-46B4-9952-A6AC637BD466}" type="slidenum">
              <a:rPr lang="fa-I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7312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0D2E0-64A2-4719-8622-B90D8BCBF03A}" type="slidenum">
              <a:rPr lang="fa-I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0488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algn="r" rtl="1"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fa-IR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1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1043608" y="260648"/>
            <a:ext cx="684076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 rtl="1">
              <a:defRPr/>
            </a:pPr>
            <a:fld id="{AA915880-E684-44FA-86A3-605669275BE5}" type="slidenum">
              <a:rPr lang="fa-IR">
                <a:solidFill>
                  <a:prstClr val="black"/>
                </a:solidFill>
              </a:rPr>
              <a:pPr rtl="1">
                <a:defRPr/>
              </a:pPr>
              <a:t>‹#›</a:t>
            </a:fld>
            <a:endParaRPr lang="fa-IR">
              <a:solidFill>
                <a:prstClr val="black"/>
              </a:solidFill>
            </a:endParaRPr>
          </a:p>
        </p:txBody>
      </p:sp>
      <p:pic>
        <p:nvPicPr>
          <p:cNvPr id="1035" name="Picture 6" descr="C:\Users\mirzaei\Desktop\iran.jp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812088" y="61913"/>
            <a:ext cx="1301750" cy="113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6" descr="C:\Users\mirzaei\Desktop\معاونت درمان.jp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95250" y="95250"/>
            <a:ext cx="804863" cy="110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99011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1" eaLnBrk="1" fontAlgn="base" hangingPunct="1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B Titr" panose="00000700000000000000" pitchFamily="2" charset="-78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B Titr" pitchFamily="2" charset="-78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B Titr" pitchFamily="2" charset="-78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B Titr" pitchFamily="2" charset="-78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B Titr" pitchFamily="2" charset="-78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9pPr>
      <a:extLst/>
    </p:titleStyle>
    <p:bodyStyle>
      <a:lvl1pPr marL="365125" indent="-255588" algn="r" rtl="1" eaLnBrk="1" fontAlgn="base" hangingPunct="1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" pitchFamily="2" charset="2"/>
        <a:buChar char="ü"/>
        <a:defRPr sz="27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1pPr>
      <a:lvl2pPr marL="620713" indent="-228600" algn="r" rtl="1" eaLnBrk="1" fontAlgn="base" hangingPunct="1">
        <a:spcBef>
          <a:spcPts val="325"/>
        </a:spcBef>
        <a:spcAft>
          <a:spcPct val="0"/>
        </a:spcAft>
        <a:buClr>
          <a:schemeClr val="accent1"/>
        </a:buClr>
        <a:buFont typeface="Wingdings" pitchFamily="2" charset="2"/>
        <a:buChar char="ü"/>
        <a:defRPr sz="23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2pPr>
      <a:lvl3pPr marL="858838" indent="-228600" algn="r" rtl="1" eaLnBrk="1" fontAlgn="base" hangingPunct="1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" pitchFamily="2" charset="2"/>
        <a:buChar char="ü"/>
        <a:defRPr sz="21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3pPr>
      <a:lvl4pPr marL="1143000" indent="-228600" algn="r" rtl="1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" pitchFamily="2" charset="2"/>
        <a:buChar char="ü"/>
        <a:defRPr sz="19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4pPr>
      <a:lvl5pPr marL="1371600" indent="-228600" algn="r" rtl="1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" pitchFamily="2" charset="2"/>
        <a:buChar char="ü"/>
        <a:defRPr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DELAN\Desktop\bes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1125538"/>
            <a:ext cx="7164388" cy="472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21135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412776"/>
            <a:ext cx="8229600" cy="4525962"/>
          </a:xfrm>
        </p:spPr>
        <p:txBody>
          <a:bodyPr/>
          <a:lstStyle/>
          <a:p>
            <a:r>
              <a:rPr lang="fa-IR" sz="2800" b="1" dirty="0" smtClean="0"/>
              <a:t>حضور مستقیم و فعال پزشک</a:t>
            </a:r>
          </a:p>
          <a:p>
            <a:pPr lvl="1"/>
            <a:r>
              <a:rPr lang="fa-IR" dirty="0" smtClean="0"/>
              <a:t>بلامانع بودن حضور فراگیران به شرط ویزیت مستقیم پزشک</a:t>
            </a:r>
          </a:p>
          <a:p>
            <a:endParaRPr lang="fa-IR" sz="2800" b="1" dirty="0" smtClean="0"/>
          </a:p>
          <a:p>
            <a:r>
              <a:rPr lang="fa-IR" sz="2800" b="1" dirty="0" smtClean="0"/>
              <a:t>ویزیت فقط در داخل فضاي فيزيكي كلينيك سرپايي</a:t>
            </a:r>
          </a:p>
          <a:p>
            <a:endParaRPr lang="fa-IR" sz="3200" dirty="0" smtClean="0"/>
          </a:p>
          <a:p>
            <a:r>
              <a:rPr lang="fa-IR" sz="2800" b="1" dirty="0" smtClean="0"/>
              <a:t>رعایت استاندارد زمان ویزیت</a:t>
            </a:r>
            <a:endParaRPr lang="fa-IR" sz="3200" dirty="0" smtClean="0"/>
          </a:p>
          <a:p>
            <a:pPr lvl="2"/>
            <a:r>
              <a:rPr lang="fa-IR" sz="2600" dirty="0" smtClean="0"/>
              <a:t> حداکثر تعداد ویزیت در سال اول اجرای طرح براي کلیه </a:t>
            </a:r>
            <a:r>
              <a:rPr lang="fa-IR" sz="2800" dirty="0" smtClean="0"/>
              <a:t>مشمولین</a:t>
            </a:r>
            <a:r>
              <a:rPr lang="fa-IR" sz="2800" b="1" dirty="0" smtClean="0"/>
              <a:t> </a:t>
            </a:r>
          </a:p>
          <a:p>
            <a:pPr lvl="2">
              <a:buNone/>
            </a:pPr>
            <a:r>
              <a:rPr lang="fa-IR" sz="2800" b="1" dirty="0" smtClean="0"/>
              <a:t>8 بیمار در هر ساعت </a:t>
            </a:r>
            <a:r>
              <a:rPr lang="fa-IR" sz="2600" dirty="0" smtClean="0"/>
              <a:t>و براي گروه روانپزشكي 6 بيمار در ساعت مي باشد.</a:t>
            </a:r>
          </a:p>
          <a:p>
            <a:pPr lvl="3"/>
            <a:r>
              <a:rPr lang="fa-IR" sz="2400" dirty="0" smtClean="0"/>
              <a:t> مراكز تابعه دانشگاه موظفند سيستم نوبت دهي خود را را بر اساس سقف مورد اشاره تنظيم و بر رعایت زمان ویزیت نظارت نمایند.</a:t>
            </a:r>
          </a:p>
          <a:p>
            <a:pPr lvl="2"/>
            <a:endParaRPr lang="en-US" sz="2600" dirty="0" smtClean="0"/>
          </a:p>
          <a:p>
            <a:pPr lvl="1"/>
            <a:endParaRPr lang="en-US" sz="2800" b="1" dirty="0" smtClean="0"/>
          </a:p>
          <a:p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شرایط پرداخت ما به التفاوت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xmlns="" val="3950592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525962"/>
          </a:xfrm>
        </p:spPr>
        <p:txBody>
          <a:bodyPr/>
          <a:lstStyle/>
          <a:p>
            <a:pPr lvl="0"/>
            <a:r>
              <a:rPr lang="fa-IR" dirty="0" smtClean="0"/>
              <a:t>پیش پرداخت سه ماهه توسط معاونت درمان به دانشگاه بر اساس عملکرد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fa-IR" dirty="0" smtClean="0"/>
              <a:t>تبصره : سقف اعتبارات این طرح برای هر یک از دانشگاه ها بر اساس شاخص تعداد پزشکان تمام وقت جغرافیایی درمانی و هیئت علمی</a:t>
            </a:r>
            <a:endParaRPr lang="en-US" dirty="0" smtClean="0"/>
          </a:p>
          <a:p>
            <a:pPr lvl="0"/>
            <a:r>
              <a:rPr lang="fa-IR" dirty="0" smtClean="0"/>
              <a:t> تسویه حساب قطعی در پایان هر دوره توسط معاونت توسعه </a:t>
            </a:r>
            <a:endParaRPr lang="en-US" dirty="0" smtClean="0"/>
          </a:p>
          <a:p>
            <a:pPr lvl="0"/>
            <a:r>
              <a:rPr lang="fa-IR" dirty="0" smtClean="0"/>
              <a:t>تاکید بر ارسال اسناد حداکثر تا دهم ماه به نماینده سازمان بیمه سلامت</a:t>
            </a:r>
            <a:endParaRPr lang="en-US" dirty="0" smtClean="0"/>
          </a:p>
          <a:p>
            <a:pPr lvl="0"/>
            <a:r>
              <a:rPr lang="fa-IR" dirty="0" smtClean="0"/>
              <a:t>مهلت رسیدگی ده روزه از زمان دریافت اسناد توسط سازمان بیمه سلامت</a:t>
            </a:r>
            <a:endParaRPr lang="en-US" dirty="0" smtClean="0"/>
          </a:p>
          <a:p>
            <a:pPr lvl="0"/>
            <a:r>
              <a:rPr lang="fa-IR" dirty="0" smtClean="0"/>
              <a:t>تسویه قطعی با مراکز خدمت توسط دانشگاه تا بیست و پنجم ماه</a:t>
            </a:r>
            <a:endParaRPr lang="en-US" dirty="0" smtClean="0"/>
          </a:p>
          <a:p>
            <a:pPr lvl="0"/>
            <a:r>
              <a:rPr lang="fa-IR" dirty="0" smtClean="0"/>
              <a:t>پرداخت کل حق الزحمه ویزیت به پزشکان تا پایان ماه </a:t>
            </a:r>
            <a:endParaRPr lang="en-US" dirty="0" smtClean="0"/>
          </a:p>
          <a:p>
            <a:r>
              <a:rPr lang="fa-IR" dirty="0" smtClean="0"/>
              <a:t>درصد سهم پرداختی به پزشکان مشمول طرح  </a:t>
            </a:r>
            <a:r>
              <a:rPr lang="fa-IR" b="1" u="sng" dirty="0" smtClean="0"/>
              <a:t>70 % تا 80% </a:t>
            </a:r>
            <a:r>
              <a:rPr lang="fa-IR" dirty="0" smtClean="0"/>
              <a:t>کل حق الزحمه ویزیت قیمت تمام شده</a:t>
            </a:r>
          </a:p>
          <a:p>
            <a:pPr lvl="1"/>
            <a:r>
              <a:rPr lang="fa-IR" dirty="0" smtClean="0"/>
              <a:t>مابقی : پرداخت کارانه به کارکنان غیر پزشک شاغل در کلینیک، هزینه های جاری و نگهداشت کلینیک </a:t>
            </a:r>
          </a:p>
          <a:p>
            <a:pPr lvl="1"/>
            <a:r>
              <a:rPr lang="fa-IR" dirty="0" smtClean="0"/>
              <a:t>نقش پاراکلینیک در تامین هزینه های کلینیک ها</a:t>
            </a:r>
            <a:endParaRPr lang="en-US" dirty="0" smtClean="0"/>
          </a:p>
          <a:p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نحوه گردش مالي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xmlns="" val="22917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56176" y="1484784"/>
            <a:ext cx="2304256" cy="4248472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ar-SA" sz="2700" b="0" dirty="0" smtClean="0"/>
              <a:t>قرار داد طرح ارتقای کیفیت ویزیت پزشکان در مراکز تحت پوشش وزارت بهداشت ،درمان و آموزش پزشکی</a:t>
            </a:r>
            <a:r>
              <a:rPr lang="en-US" dirty="0" smtClean="0"/>
              <a:t/>
            </a:r>
            <a:br>
              <a:rPr lang="en-US" dirty="0" smtClean="0"/>
            </a:br>
            <a:endParaRPr lang="fa-IR" dirty="0"/>
          </a:p>
        </p:txBody>
      </p:sp>
      <p:pic>
        <p:nvPicPr>
          <p:cNvPr id="23561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4729010" cy="648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19614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3200" dirty="0">
                <a:solidFill>
                  <a:schemeClr val="tx1"/>
                </a:solidFill>
                <a:latin typeface="IranNastaliq" pitchFamily="18" charset="0"/>
                <a:cs typeface="IranNastaliq" pitchFamily="18" charset="0"/>
              </a:rPr>
              <a:t/>
            </a:r>
            <a:br>
              <a:rPr lang="en-US" altLang="en-US" sz="3200" dirty="0">
                <a:solidFill>
                  <a:schemeClr val="tx1"/>
                </a:solidFill>
                <a:latin typeface="IranNastaliq" pitchFamily="18" charset="0"/>
                <a:cs typeface="IranNastaliq" pitchFamily="18" charset="0"/>
              </a:rPr>
            </a:br>
            <a:r>
              <a:rPr lang="fa-IR" sz="320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cs typeface="B Mitra" pitchFamily="2" charset="-78"/>
              </a:rPr>
              <a:t/>
            </a:r>
            <a:br>
              <a:rPr lang="fa-IR" sz="320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cs typeface="B Mitra" pitchFamily="2" charset="-78"/>
              </a:rPr>
            </a:br>
            <a:endParaRPr lang="en-US" sz="3200" i="1" dirty="0">
              <a:solidFill>
                <a:schemeClr val="accent2">
                  <a:lumMod val="60000"/>
                  <a:lumOff val="40000"/>
                </a:schemeClr>
              </a:solidFill>
              <a:cs typeface="B Mitra" pitchFamily="2" charset="-78"/>
            </a:endParaRPr>
          </a:p>
        </p:txBody>
      </p:sp>
      <p:sp>
        <p:nvSpPr>
          <p:cNvPr id="10243" name="Subtitle 4"/>
          <p:cNvSpPr>
            <a:spLocks noGrp="1"/>
          </p:cNvSpPr>
          <p:nvPr>
            <p:ph type="subTitle" idx="1"/>
          </p:nvPr>
        </p:nvSpPr>
        <p:spPr>
          <a:xfrm>
            <a:off x="683568" y="2060848"/>
            <a:ext cx="7772400" cy="1200150"/>
          </a:xfrm>
        </p:spPr>
        <p:txBody>
          <a:bodyPr/>
          <a:lstStyle/>
          <a:p>
            <a:pPr marR="0" algn="ctr"/>
            <a:r>
              <a:rPr lang="fa-IR" sz="4400" b="1" dirty="0" smtClean="0"/>
              <a:t>ارتقای کیفیت ویزیت پزشکان</a:t>
            </a:r>
          </a:p>
          <a:p>
            <a:pPr marR="0" algn="ctr"/>
            <a:r>
              <a:rPr lang="fa-IR" sz="4400" b="1" dirty="0" smtClean="0"/>
              <a:t> در مراکز تحت پوشش وزارت بهداشت، درمان و آموزش پزشکی</a:t>
            </a:r>
            <a:endParaRPr lang="en-GB" altLang="en-US" sz="4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067944" y="4509120"/>
            <a:ext cx="1152944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r>
              <a:rPr lang="fa-IR" b="1" dirty="0">
                <a:solidFill>
                  <a:prstClr val="black"/>
                </a:solidFill>
                <a:latin typeface="Arial" pitchFamily="34" charset="0"/>
              </a:rPr>
              <a:t>بهار  1393</a:t>
            </a: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fa-IR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146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3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2664296"/>
          </a:xfrm>
        </p:spPr>
        <p:txBody>
          <a:bodyPr/>
          <a:lstStyle/>
          <a:p>
            <a:endParaRPr lang="fa-IR" dirty="0" smtClean="0"/>
          </a:p>
          <a:p>
            <a:r>
              <a:rPr lang="fa-IR" dirty="0" smtClean="0"/>
              <a:t>پزشكان غير هيئت علمي تمام وقت  و اعضا هيئت علمي تمام وقت جغرافيايي دانشگاه هاي علوم پزشكي</a:t>
            </a:r>
          </a:p>
          <a:p>
            <a:pPr lvl="1"/>
            <a:r>
              <a:rPr lang="fa-IR" dirty="0" smtClean="0"/>
              <a:t>شاغل در واحدهاي تابعه دانشگاه هاي علوم پزشكي و فاقد هرگونه كارانتفاعي پزشکی در مراكزتشخيصي، آموزشي، درماني و بيمارستان‎هاي بخش خصوصي و خيريه پزشكي</a:t>
            </a:r>
          </a:p>
          <a:p>
            <a:pPr lvl="1"/>
            <a:endParaRPr lang="en-US" dirty="0" smtClean="0"/>
          </a:p>
          <a:p>
            <a:endParaRPr lang="en-GB" altLang="en-US" dirty="0" smtClean="0"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a-IR" dirty="0" smtClean="0"/>
              <a:t>پزشكان مشمول </a:t>
            </a:r>
            <a:br>
              <a:rPr lang="fa-IR" dirty="0" smtClean="0"/>
            </a:br>
            <a:r>
              <a:rPr lang="fa-IR" sz="2200" dirty="0" smtClean="0">
                <a:cs typeface="B Lotus" pitchFamily="2" charset="-78"/>
              </a:rPr>
              <a:t>پرداخت قيمت تمام شده ويزيت در دانشگاه/دانشكده های علوم پزشکی در ازاء کیفیت مطلوب</a:t>
            </a:r>
            <a:endParaRPr lang="en-GB" sz="2400" dirty="0">
              <a:cs typeface="B Lotus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35696" y="4725144"/>
            <a:ext cx="6336704" cy="646331"/>
          </a:xfrm>
          <a:prstGeom prst="rect">
            <a:avLst/>
          </a:prstGeom>
          <a:solidFill>
            <a:srgbClr val="C0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marL="621792" indent="-228600" algn="ctr" rtl="1" fontAlgn="base">
              <a:spcBef>
                <a:spcPts val="325"/>
              </a:spcBef>
              <a:buClr>
                <a:srgbClr val="72A376"/>
              </a:buClr>
              <a:buSzPts val="2300"/>
            </a:pPr>
            <a:r>
              <a:rPr lang="fa-IR" b="1" dirty="0">
                <a:solidFill>
                  <a:prstClr val="white"/>
                </a:solidFill>
                <a:cs typeface="B Mitra" pitchFamily="2" charset="-78"/>
              </a:rPr>
              <a:t>اشتغال پزشکان در مطب خصوصی موجب خروج از این طرح خواهد شد</a:t>
            </a:r>
            <a:r>
              <a:rPr lang="fa-IR" dirty="0">
                <a:solidFill>
                  <a:prstClr val="white"/>
                </a:solidFill>
                <a:cs typeface="B Nazanin"/>
              </a:rPr>
              <a:t>.</a:t>
            </a:r>
            <a:endParaRPr lang="en-US" dirty="0">
              <a:solidFill>
                <a:prstClr val="white"/>
              </a:solidFill>
              <a:cs typeface="B Nazanin"/>
            </a:endParaRPr>
          </a:p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fa-IR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386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2"/>
          </a:xfrm>
        </p:spPr>
        <p:txBody>
          <a:bodyPr/>
          <a:lstStyle/>
          <a:p>
            <a:r>
              <a:rPr lang="fa-IR" dirty="0" smtClean="0"/>
              <a:t>1- كلينيك هاي ويژه داخل و خارج (اقماری) بيمارستان هاي دانشگاهي</a:t>
            </a:r>
          </a:p>
          <a:p>
            <a:endParaRPr lang="fa-IR" dirty="0" smtClean="0"/>
          </a:p>
          <a:p>
            <a:r>
              <a:rPr lang="fa-IR" dirty="0" smtClean="0"/>
              <a:t>2- کلینیک ویژه دانشگاه</a:t>
            </a:r>
          </a:p>
          <a:p>
            <a:endParaRPr lang="fa-IR" dirty="0" smtClean="0"/>
          </a:p>
          <a:p>
            <a:r>
              <a:rPr lang="fa-IR" dirty="0" smtClean="0"/>
              <a:t>3- کلینیک‌های بيمارستان هاي تابعه وزارت بهداشت </a:t>
            </a:r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r>
              <a:rPr lang="fa-IR" dirty="0" smtClean="0"/>
              <a:t>در نوبتهای صبح و عصر</a:t>
            </a:r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واحدهاي تابعه دانشگاه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xmlns="" val="3556967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a-IR" sz="2400" dirty="0" smtClean="0"/>
              <a:t>سیاست های کلی سلامت ابلاغی مورخ 93/1/18 مقام معظم رهبری خصوصا تدوین تعرفه خدمات با حق فنی واقعی یکسان برای بخش دولتی و غیردولتی</a:t>
            </a:r>
            <a:endParaRPr lang="en-US" sz="2400" dirty="0" smtClean="0"/>
          </a:p>
          <a:p>
            <a:pPr lvl="0"/>
            <a:r>
              <a:rPr lang="fa-IR" dirty="0" smtClean="0"/>
              <a:t>بند ب ماده 34 قانون برنامه پنجم توسعه جمهوري اسلامي ايران</a:t>
            </a:r>
          </a:p>
          <a:p>
            <a:pPr lvl="1"/>
            <a:r>
              <a:rPr lang="fa-IR" dirty="0" smtClean="0"/>
              <a:t> به منظور تحقق شاخص عدالت در سلامت و </a:t>
            </a:r>
            <a:r>
              <a:rPr lang="fa-IR" u="sng" dirty="0" smtClean="0">
                <a:solidFill>
                  <a:srgbClr val="C00000"/>
                </a:solidFill>
              </a:rPr>
              <a:t>کاهش سهم هزینه‎های مستقیم مردم به حداکثر معادل سی‎درصد (30%) هزینه‎های سلامت، ایجاد </a:t>
            </a:r>
            <a:r>
              <a:rPr lang="fa-IR" b="1" u="sng" dirty="0" smtClean="0">
                <a:solidFill>
                  <a:srgbClr val="C00000"/>
                </a:solidFill>
              </a:rPr>
              <a:t>دسترسی عادلانه </a:t>
            </a:r>
            <a:r>
              <a:rPr lang="fa-IR" u="sng" dirty="0" smtClean="0">
                <a:solidFill>
                  <a:srgbClr val="C00000"/>
                </a:solidFill>
              </a:rPr>
              <a:t>مردم به خدمات بهداشتی درمانی</a:t>
            </a:r>
            <a:r>
              <a:rPr lang="fa-IR" dirty="0" smtClean="0"/>
              <a:t>، کمک به تأمین هزینه‎های تحمل‎ناپذیر درمان، پوشش دارو، درمان بیماران خاص و صعب‎العلاج، تقلیل وابستگی گردش امور واحدهای بهداشتی درمانی به درآمد اختصاصی و </a:t>
            </a:r>
            <a:r>
              <a:rPr lang="fa-IR" u="sng" dirty="0" smtClean="0">
                <a:solidFill>
                  <a:srgbClr val="C00000"/>
                </a:solidFill>
              </a:rPr>
              <a:t>کمک به تربیت، </a:t>
            </a:r>
            <a:r>
              <a:rPr lang="fa-IR" b="1" u="sng" dirty="0" smtClean="0">
                <a:solidFill>
                  <a:srgbClr val="C00000"/>
                </a:solidFill>
              </a:rPr>
              <a:t>تأمین و پایداری </a:t>
            </a:r>
            <a:r>
              <a:rPr lang="fa-IR" u="sng" dirty="0" smtClean="0">
                <a:solidFill>
                  <a:srgbClr val="C00000"/>
                </a:solidFill>
              </a:rPr>
              <a:t>نیروی انسانی متخصص موردنیاز</a:t>
            </a:r>
            <a:r>
              <a:rPr lang="fa-IR" dirty="0" smtClean="0"/>
              <a:t>، ده درصد (10%) خالص کل وجوه حاصل از اجرای قانون هدفمندکردن یارانه‎ها علاوه بر اعتبارات بخش سلامت افزوده می‎شود. 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مستندات قانونی(1)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xmlns="" val="2019974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1412776"/>
            <a:ext cx="8229600" cy="4525962"/>
          </a:xfrm>
        </p:spPr>
        <p:txBody>
          <a:bodyPr/>
          <a:lstStyle/>
          <a:p>
            <a:pPr lvl="0"/>
            <a:r>
              <a:rPr lang="fa-IR" dirty="0" smtClean="0"/>
              <a:t>بند د ماده 32 قانون برنامه پنجم توسعه جمهوري اسلامي ايران</a:t>
            </a:r>
            <a:r>
              <a:rPr lang="fa-IR" dirty="0" smtClean="0">
                <a:cs typeface="B Lotus" pitchFamily="2" charset="-78"/>
              </a:rPr>
              <a:t> </a:t>
            </a:r>
          </a:p>
          <a:p>
            <a:pPr lvl="1"/>
            <a:r>
              <a:rPr lang="fa-IR" dirty="0" smtClean="0">
                <a:cs typeface="B Lotus" pitchFamily="2" charset="-78"/>
              </a:rPr>
              <a:t>پز</a:t>
            </a:r>
            <a:r>
              <a:rPr lang="fa-IR" sz="2400" dirty="0" smtClean="0">
                <a:cs typeface="B Lotus" pitchFamily="2" charset="-78"/>
              </a:rPr>
              <a:t>شكاني كه در استخدام پيماني و يا رسمي مراكز آموزشي، درماني دولتي و عمومي غيردولتي مي‎باشند مجاز به فعاليت پزشكي در مراكز تشخيصي، آموزشي، درماني و بيمارستان‎هاي بخش خصوصي و خيريه نيستند.دولت به </a:t>
            </a:r>
            <a:r>
              <a:rPr lang="fa-IR" sz="2400" u="sng" dirty="0" smtClean="0">
                <a:solidFill>
                  <a:srgbClr val="C00000"/>
                </a:solidFill>
                <a:cs typeface="B Lotus" pitchFamily="2" charset="-78"/>
              </a:rPr>
              <a:t>منظور جبران خدمات اين دسته از پزشكان </a:t>
            </a:r>
            <a:r>
              <a:rPr lang="fa-IR" sz="2400" dirty="0" smtClean="0">
                <a:cs typeface="B Lotus" pitchFamily="2" charset="-78"/>
              </a:rPr>
              <a:t>تعرفه خدمات درماني را در اينگونه واحدها و مراكز، </a:t>
            </a:r>
            <a:r>
              <a:rPr lang="fa-IR" sz="2400" u="sng" dirty="0" smtClean="0">
                <a:solidFill>
                  <a:srgbClr val="C00000"/>
                </a:solidFill>
                <a:cs typeface="B Lotus" pitchFamily="2" charset="-78"/>
              </a:rPr>
              <a:t>متناسب با قيمت واقعي </a:t>
            </a:r>
            <a:r>
              <a:rPr lang="fa-IR" sz="2400" dirty="0" smtClean="0">
                <a:cs typeface="B Lotus" pitchFamily="2" charset="-78"/>
              </a:rPr>
              <a:t>تعيين مي‎نمايد.</a:t>
            </a:r>
          </a:p>
          <a:p>
            <a:pPr lvl="0"/>
            <a:r>
              <a:rPr lang="fa-IR" dirty="0" smtClean="0"/>
              <a:t>آیین نامه اجرایی بند (د) ماده (۳۲) قانون برنامه پنجساله پنجم توسعه جمهوری اسلامی ایران</a:t>
            </a:r>
            <a:endParaRPr lang="en-US" dirty="0" smtClean="0"/>
          </a:p>
          <a:p>
            <a:pPr lvl="1"/>
            <a:r>
              <a:rPr lang="fa-IR" dirty="0" smtClean="0"/>
              <a:t>وزارت بهداشت، درمان و آموزش پزشکی موظف است برای آن دسته از پزشکان پیمانی یا رسمی مراکز آموزشی، درمانی دولتی و عمومی غیر دولتی که مجاز به فعالیت پزشکی در مراکز تشخیصی، آموزشی، درمانی و بیمارستانهای بخش خصوصی و خیریه نیستند، </a:t>
            </a:r>
            <a:r>
              <a:rPr lang="fa-IR" u="sng" dirty="0" smtClean="0"/>
              <a:t>کلینیک های ویژه تأسیس کند</a:t>
            </a:r>
            <a:r>
              <a:rPr lang="fa-IR" dirty="0" smtClean="0"/>
              <a:t>. تعرفه خدمات درمانی پرداختی به پزشکان در کلینیک های ویژه، </a:t>
            </a:r>
            <a:r>
              <a:rPr lang="fa-IR" u="sng" dirty="0" smtClean="0"/>
              <a:t>متناسب با قیمت واقعی </a:t>
            </a:r>
            <a:r>
              <a:rPr lang="fa-IR" dirty="0" smtClean="0"/>
              <a:t>است.</a:t>
            </a:r>
          </a:p>
          <a:p>
            <a:pPr lvl="1"/>
            <a:endParaRPr lang="fa-IR" dirty="0" smtClean="0">
              <a:cs typeface="B Lotus" pitchFamily="2" charset="-78"/>
            </a:endParaRPr>
          </a:p>
          <a:p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مستندات قانونی (2)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xmlns="" val="1164866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3887" lvl="0" indent="-514350"/>
            <a:r>
              <a:rPr lang="fa-IR" sz="2400" dirty="0" smtClean="0"/>
              <a:t>حفظ و افزایش تعداد پزشکان و اعضاي هيات علمي تمام وقت جغرافیایی در دانشگاه هاي علوم پزشكي</a:t>
            </a:r>
            <a:endParaRPr lang="en-US" sz="2400" dirty="0" smtClean="0"/>
          </a:p>
          <a:p>
            <a:pPr marL="623887" lvl="0" indent="-514350"/>
            <a:r>
              <a:rPr lang="fa-IR" sz="2400" dirty="0" smtClean="0"/>
              <a:t>افزايش دسترسي به پزشکان واعضاي هيات علمي تمام وقت جغرافیایی درساعات غيراداري</a:t>
            </a:r>
            <a:endParaRPr lang="en-US" sz="2400" dirty="0" smtClean="0"/>
          </a:p>
          <a:p>
            <a:pPr marL="623887" lvl="0" indent="-514350"/>
            <a:r>
              <a:rPr lang="fa-IR" sz="2400" dirty="0" smtClean="0"/>
              <a:t>استاندارد سازي و ارتقا کیفیت در ارائه خدمت ويزيت سرپایی</a:t>
            </a:r>
            <a:endParaRPr lang="en-US" sz="2400" dirty="0" smtClean="0"/>
          </a:p>
          <a:p>
            <a:pPr marL="623887" lvl="0" indent="-514350"/>
            <a:r>
              <a:rPr lang="fa-IR" sz="2400" dirty="0" smtClean="0"/>
              <a:t>افزايش رضايت بيماران مراجعه كننده</a:t>
            </a:r>
            <a:endParaRPr lang="en-US" sz="2400" dirty="0" smtClean="0"/>
          </a:p>
          <a:p>
            <a:pPr marL="623887" lvl="0" indent="-514350"/>
            <a:r>
              <a:rPr lang="fa-IR" sz="2400" dirty="0" smtClean="0"/>
              <a:t>تغيير رفتار پزشكان وایجاد تمایل به سمت فعالیت درکلینیک های ویژه و بالطبع کاهش استفاده غیر ضروری از اقدامات پاراکلینیک و كاهش بستري ها و اعمال جراحي غير ضروري با تقويت و افزایش سهم ويزيت سرپایی در درآمد پزشکان خصوصاً برای متخصصين رشته هاي مختلف جراحي.</a:t>
            </a:r>
            <a:endParaRPr lang="en-US" sz="2400" dirty="0" smtClean="0"/>
          </a:p>
          <a:p>
            <a:pPr marL="623887" lvl="0" indent="-514350"/>
            <a:r>
              <a:rPr lang="fa-IR" sz="2400" dirty="0" smtClean="0"/>
              <a:t>بهبود فرآيندهاي آموزشي از طريق افزايش كيفيت و زمان ويزيت سرپايي </a:t>
            </a:r>
            <a:endParaRPr lang="en-US" sz="2400" dirty="0" smtClean="0"/>
          </a:p>
          <a:p>
            <a:pPr marL="623887" indent="-514350">
              <a:buFont typeface="+mj-lt"/>
              <a:buAutoNum type="arabicPeriod"/>
            </a:pPr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اهداف اختصاصي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xmlns="" val="528362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28004316"/>
              </p:ext>
            </p:extLst>
          </p:nvPr>
        </p:nvGraphicFramePr>
        <p:xfrm>
          <a:off x="611560" y="2132856"/>
          <a:ext cx="7848872" cy="2998740"/>
        </p:xfrm>
        <a:graphic>
          <a:graphicData uri="http://schemas.openxmlformats.org/drawingml/2006/table">
            <a:tbl>
              <a:tblPr rtl="1">
                <a:tableStyleId>{616DA210-FB5B-4158-B5E0-FEB733F419BA}</a:tableStyleId>
              </a:tblPr>
              <a:tblGrid>
                <a:gridCol w="3506876"/>
                <a:gridCol w="1102958"/>
                <a:gridCol w="1329878"/>
                <a:gridCol w="1909160"/>
              </a:tblGrid>
              <a:tr h="514421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cs typeface="B Lotus" pitchFamily="2" charset="-78"/>
                        </a:rPr>
                        <a:t>شرح خدمت</a:t>
                      </a:r>
                      <a:endParaRPr lang="en-US" sz="2000" b="1" dirty="0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 قیمت تمام شده</a:t>
                      </a:r>
                      <a:endParaRPr lang="en-US" sz="20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تعرفه مصوب</a:t>
                      </a:r>
                      <a:endParaRPr lang="en-US" sz="20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cs typeface="B Lotus" pitchFamily="2" charset="-78"/>
                        </a:rPr>
                        <a:t>مابه التفاوت پرداختي به ازاي هر ويزيت</a:t>
                      </a:r>
                      <a:endParaRPr lang="en-US" sz="2000" b="1" dirty="0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40631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دکتری </a:t>
                      </a:r>
                      <a:r>
                        <a:rPr lang="en-US" sz="1600" b="1">
                          <a:cs typeface="B Lotus" pitchFamily="2" charset="-78"/>
                        </a:rPr>
                        <a:t>MD </a:t>
                      </a:r>
                      <a:r>
                        <a:rPr lang="fa-IR" sz="1600" b="1">
                          <a:cs typeface="B Lotus" pitchFamily="2" charset="-78"/>
                        </a:rPr>
                        <a:t>و دکتری </a:t>
                      </a:r>
                      <a:r>
                        <a:rPr lang="en-US" sz="1600" b="1">
                          <a:cs typeface="B Lotus" pitchFamily="2" charset="-78"/>
                        </a:rPr>
                        <a:t>MD-PHD</a:t>
                      </a:r>
                      <a:endParaRPr lang="en-US" sz="16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105,000</a:t>
                      </a:r>
                      <a:endParaRPr lang="en-US" sz="16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80,000</a:t>
                      </a:r>
                      <a:endParaRPr lang="en-US" sz="16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25,000</a:t>
                      </a:r>
                      <a:endParaRPr lang="en-US" sz="16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40631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دکتری </a:t>
                      </a:r>
                      <a:r>
                        <a:rPr lang="en-US" sz="1600" b="1">
                          <a:cs typeface="B Lotus" pitchFamily="2" charset="-78"/>
                        </a:rPr>
                        <a:t>MD</a:t>
                      </a:r>
                      <a:r>
                        <a:rPr lang="fa-IR" sz="1600" b="1">
                          <a:cs typeface="B Lotus" pitchFamily="2" charset="-78"/>
                        </a:rPr>
                        <a:t> دارای تخصص</a:t>
                      </a:r>
                      <a:endParaRPr lang="en-US" sz="16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194,000</a:t>
                      </a:r>
                      <a:endParaRPr lang="en-US" sz="16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100,000</a:t>
                      </a:r>
                      <a:endParaRPr lang="en-US" sz="16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94,000</a:t>
                      </a:r>
                      <a:endParaRPr lang="en-US" sz="16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40631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دکتری </a:t>
                      </a:r>
                      <a:r>
                        <a:rPr lang="en-US" sz="1600" b="1">
                          <a:cs typeface="B Lotus" pitchFamily="2" charset="-78"/>
                        </a:rPr>
                        <a:t>MD</a:t>
                      </a:r>
                      <a:r>
                        <a:rPr lang="fa-IR" sz="1600" b="1">
                          <a:cs typeface="B Lotus" pitchFamily="2" charset="-78"/>
                        </a:rPr>
                        <a:t> دارای تخصص روانپزشکی</a:t>
                      </a:r>
                      <a:endParaRPr lang="en-US" sz="16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243,000</a:t>
                      </a:r>
                      <a:endParaRPr lang="en-US" sz="16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120,000</a:t>
                      </a:r>
                      <a:endParaRPr lang="en-US" sz="16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123,000</a:t>
                      </a:r>
                      <a:endParaRPr lang="en-US" sz="16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40631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دکتری </a:t>
                      </a:r>
                      <a:r>
                        <a:rPr lang="en-US" sz="1600" b="1">
                          <a:cs typeface="B Lotus" pitchFamily="2" charset="-78"/>
                        </a:rPr>
                        <a:t>MD</a:t>
                      </a:r>
                      <a:r>
                        <a:rPr lang="fa-IR" sz="1600" b="1">
                          <a:cs typeface="B Lotus" pitchFamily="2" charset="-78"/>
                        </a:rPr>
                        <a:t> دارای تخصص و فلوشیپ</a:t>
                      </a:r>
                      <a:endParaRPr lang="en-US" sz="16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209,000</a:t>
                      </a:r>
                      <a:endParaRPr lang="en-US" sz="16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109,000</a:t>
                      </a:r>
                      <a:endParaRPr lang="en-US" sz="16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100,000</a:t>
                      </a:r>
                      <a:endParaRPr lang="en-US" sz="16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40631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دکتری </a:t>
                      </a:r>
                      <a:r>
                        <a:rPr lang="en-US" sz="1600" b="1">
                          <a:cs typeface="B Lotus" pitchFamily="2" charset="-78"/>
                        </a:rPr>
                        <a:t>MD</a:t>
                      </a:r>
                      <a:r>
                        <a:rPr lang="fa-IR" sz="1600" b="1">
                          <a:cs typeface="B Lotus" pitchFamily="2" charset="-78"/>
                        </a:rPr>
                        <a:t> دارای فوق تخصص</a:t>
                      </a:r>
                      <a:endParaRPr lang="en-US" sz="16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279,000</a:t>
                      </a:r>
                      <a:endParaRPr lang="en-US" sz="16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120,000</a:t>
                      </a:r>
                      <a:endParaRPr lang="en-US" sz="16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159,000</a:t>
                      </a:r>
                      <a:endParaRPr lang="en-US" sz="16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40631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cs typeface="B Lotus" pitchFamily="2" charset="-78"/>
                        </a:rPr>
                        <a:t>دکتری </a:t>
                      </a:r>
                      <a:r>
                        <a:rPr lang="en-US" sz="1600" b="1" dirty="0">
                          <a:cs typeface="B Lotus" pitchFamily="2" charset="-78"/>
                        </a:rPr>
                        <a:t>MD</a:t>
                      </a:r>
                      <a:r>
                        <a:rPr lang="fa-IR" sz="1600" b="1" dirty="0">
                          <a:cs typeface="B Lotus" pitchFamily="2" charset="-78"/>
                        </a:rPr>
                        <a:t> دارای فوق تخصص روانپزشکی</a:t>
                      </a:r>
                      <a:endParaRPr lang="en-US" sz="1600" b="1" dirty="0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332,000</a:t>
                      </a:r>
                      <a:endParaRPr lang="en-US" sz="16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>
                          <a:cs typeface="B Lotus" pitchFamily="2" charset="-78"/>
                        </a:rPr>
                        <a:t>144,000</a:t>
                      </a:r>
                      <a:endParaRPr lang="en-US" sz="1600" b="1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cs typeface="B Lotus" pitchFamily="2" charset="-78"/>
                        </a:rPr>
                        <a:t>188,000</a:t>
                      </a:r>
                      <a:endParaRPr lang="en-US" sz="1600" b="1" dirty="0">
                        <a:latin typeface="Calibri"/>
                        <a:ea typeface="Calibri"/>
                        <a:cs typeface="B Lotus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مابه‌التفاوت قابل پرداخت</a:t>
            </a:r>
            <a:endParaRPr lang="fa-IR" b="0" dirty="0"/>
          </a:p>
        </p:txBody>
      </p:sp>
      <p:sp>
        <p:nvSpPr>
          <p:cNvPr id="10" name="TextBox 9"/>
          <p:cNvSpPr txBox="1"/>
          <p:nvPr/>
        </p:nvSpPr>
        <p:spPr>
          <a:xfrm>
            <a:off x="2627783" y="5517232"/>
            <a:ext cx="5945371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a-IR" sz="1600" b="1" dirty="0">
                <a:solidFill>
                  <a:prstClr val="black"/>
                </a:solidFill>
                <a:latin typeface="Arial" pitchFamily="34" charset="0"/>
                <a:cs typeface="B Lotus" pitchFamily="2" charset="-78"/>
              </a:rPr>
              <a:t>تعرفه مصوب  برای بيماران آزاد (بدون بيمه)  یعنی بدون دریافت مابه التفاوت از بیمار </a:t>
            </a:r>
          </a:p>
          <a:p>
            <a:pPr algn="r" rtl="1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fa-IR" sz="1600" b="1" dirty="0">
              <a:solidFill>
                <a:prstClr val="black"/>
              </a:solidFill>
              <a:latin typeface="Arial" pitchFamily="34" charset="0"/>
              <a:cs typeface="B Lotus" pitchFamily="2" charset="-78"/>
            </a:endParaRPr>
          </a:p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fa-IR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481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99592" y="1196752"/>
            <a:ext cx="7380312" cy="489868"/>
          </a:xfrm>
        </p:spPr>
        <p:txBody>
          <a:bodyPr/>
          <a:lstStyle/>
          <a:p>
            <a:r>
              <a:rPr lang="fa-IR" sz="2000" dirty="0" smtClean="0"/>
              <a:t>ویزیت استادان،دانشیاران واستادیاران هیئت علمی تمام وقت جغرافیایی (مشروط به ویزیت مستقیم بیمار )به ترتیب معادل (1/6) برابر، (1/45) برابر و (1/35) برابر</a:t>
            </a:r>
            <a:endParaRPr lang="fa-IR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3200" dirty="0" smtClean="0"/>
              <a:t>ويزيت اعضاي هيات علمي تمام وقت جغرافيايی</a:t>
            </a:r>
            <a:endParaRPr lang="fa-IR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0321480"/>
              </p:ext>
            </p:extLst>
          </p:nvPr>
        </p:nvGraphicFramePr>
        <p:xfrm>
          <a:off x="1115616" y="2060848"/>
          <a:ext cx="7344816" cy="4464512"/>
        </p:xfrm>
        <a:graphic>
          <a:graphicData uri="http://schemas.openxmlformats.org/drawingml/2006/table">
            <a:tbl>
              <a:tblPr rtl="1"/>
              <a:tblGrid>
                <a:gridCol w="1257239"/>
                <a:gridCol w="1257239"/>
                <a:gridCol w="1016612"/>
                <a:gridCol w="1016612"/>
                <a:gridCol w="1054806"/>
                <a:gridCol w="1054806"/>
                <a:gridCol w="687502"/>
              </a:tblGrid>
              <a:tr h="27903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ویزیت</a:t>
                      </a:r>
                      <a:endParaRPr lang="en-US" sz="1100" dirty="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استادیار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دانشیار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استاد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279032">
                <a:tc rowSpan="3"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متخصص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سازمان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189,000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سازمان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196,000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سازمان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206,000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032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بیمه شده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30,000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بیمه شده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30,000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بیمه شده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30,000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032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جمع کل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219,000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جمع کل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225,500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جمع کل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236,000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79032">
                <a:tc rowSpan="3"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فلوشیپ 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سازمان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203,000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سازمان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211,000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سازمان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222,000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032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بیمه شده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33,000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بیمه شده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33,000</a:t>
                      </a:r>
                      <a:endParaRPr lang="en-US" sz="1100" dirty="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بیمه شده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33,000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032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جمع کل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236,000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جمع کل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243,300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جمع کل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254,800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79032">
                <a:tc rowSpan="3"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متخصص روانپزشکي 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سازمان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236,000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سازمان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245,000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سازمان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257,000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032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بیمه شده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36,000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بیمه شده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36,000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بیمه شده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36,000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032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جمع کل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272,000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جمع کل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280,800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جمع کل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293,400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79032">
                <a:tc rowSpan="3"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فوق تخصص  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سازمان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272,000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سازمان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281,000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سازمان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293,000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032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بیمه شده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36,000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بیمه شده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36,000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بیمه شده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36,000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032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جمع کل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308,000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جمع کل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316,800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جمع کل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329,400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79032">
                <a:tc rowSpan="3">
                  <a:txBody>
                    <a:bodyPr/>
                    <a:lstStyle/>
                    <a:p>
                      <a:pPr algn="just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فوق تخصص روانپزشکی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سازمان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324,000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سازمان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334,000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سازمان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349,000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032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بیمه شده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43,000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بیمه شده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43,000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سهم بیمه شده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43,000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032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جمع کل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367,000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جمع کل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377,400</a:t>
                      </a:r>
                      <a:endParaRPr lang="en-US" sz="1100" dirty="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جمع کل</a:t>
                      </a:r>
                      <a:endParaRPr lang="en-US" sz="11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Nazanin"/>
                        </a:rPr>
                        <a:t>392,500</a:t>
                      </a:r>
                      <a:endParaRPr lang="en-US" sz="1100" dirty="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66488" marR="66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0609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زمینه اسلاید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2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3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4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932</Words>
  <Application>Microsoft Office PowerPoint</Application>
  <PresentationFormat>On-screen Show (4:3)</PresentationFormat>
  <Paragraphs>191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زمینه اسلاید</vt:lpstr>
      <vt:lpstr>Slide 1</vt:lpstr>
      <vt:lpstr>  </vt:lpstr>
      <vt:lpstr>پزشكان مشمول  پرداخت قيمت تمام شده ويزيت در دانشگاه/دانشكده های علوم پزشکی در ازاء کیفیت مطلوب</vt:lpstr>
      <vt:lpstr>واحدهاي تابعه دانشگاه</vt:lpstr>
      <vt:lpstr>مستندات قانونی(1)</vt:lpstr>
      <vt:lpstr>مستندات قانونی (2)</vt:lpstr>
      <vt:lpstr>اهداف اختصاصي</vt:lpstr>
      <vt:lpstr>مابه‌التفاوت قابل پرداخت</vt:lpstr>
      <vt:lpstr>ويزيت اعضاي هيات علمي تمام وقت جغرافيايی</vt:lpstr>
      <vt:lpstr>شرایط پرداخت ما به التفاوت</vt:lpstr>
      <vt:lpstr>نحوه گردش مالي</vt:lpstr>
      <vt:lpstr>قرار داد طرح ارتقای کیفیت ویزیت پزشکان در مراکز تحت پوشش وزارت بهداشت ،درمان و آموزش پزشکی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</dc:creator>
  <cp:lastModifiedBy>Modir</cp:lastModifiedBy>
  <cp:revision>1</cp:revision>
  <dcterms:created xsi:type="dcterms:W3CDTF">2006-08-16T00:00:00Z</dcterms:created>
  <dcterms:modified xsi:type="dcterms:W3CDTF">2014-05-26T15:00:36Z</dcterms:modified>
</cp:coreProperties>
</file>